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8" r:id="rId2"/>
  </p:sldIdLst>
  <p:sldSz cx="6858000" cy="9906000" type="A4"/>
  <p:notesSz cx="6797675" cy="9928225"/>
  <p:photoAlbum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6FDE"/>
    <a:srgbClr val="1371E2"/>
    <a:srgbClr val="165DB5"/>
    <a:srgbClr val="277EEF"/>
    <a:srgbClr val="247B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39" autoAdjust="0"/>
  </p:normalViewPr>
  <p:slideViewPr>
    <p:cSldViewPr snapToGrid="0">
      <p:cViewPr>
        <p:scale>
          <a:sx n="120" d="100"/>
          <a:sy n="120" d="100"/>
        </p:scale>
        <p:origin x="588" y="-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7AD35E-DC39-44CD-932D-3153D6A6F378}" type="datetimeFigureOut">
              <a:rPr lang="ru-RU" smtClean="0"/>
              <a:t>12.01.2018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C05BE1-8A82-4CE7-B179-990B846F47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198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239963" y="1241425"/>
            <a:ext cx="231775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05BE1-8A82-4CE7-B179-990B846F472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0764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0569B-63D1-4567-A18B-B5D80BE8E68E}" type="datetimeFigureOut">
              <a:rPr lang="ru-RU" smtClean="0"/>
              <a:t>12.01.2018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2302-442E-4329-A14B-0E20400149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7683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0569B-63D1-4567-A18B-B5D80BE8E68E}" type="datetimeFigureOut">
              <a:rPr lang="ru-RU" smtClean="0"/>
              <a:t>12.01.2018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2302-442E-4329-A14B-0E20400149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7271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0569B-63D1-4567-A18B-B5D80BE8E68E}" type="datetimeFigureOut">
              <a:rPr lang="ru-RU" smtClean="0"/>
              <a:t>12.01.2018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2302-442E-4329-A14B-0E20400149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0014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0569B-63D1-4567-A18B-B5D80BE8E68E}" type="datetimeFigureOut">
              <a:rPr lang="ru-RU" smtClean="0"/>
              <a:t>12.01.2018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2302-442E-4329-A14B-0E20400149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013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0569B-63D1-4567-A18B-B5D80BE8E68E}" type="datetimeFigureOut">
              <a:rPr lang="ru-RU" smtClean="0"/>
              <a:t>12.01.2018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2302-442E-4329-A14B-0E20400149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325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0569B-63D1-4567-A18B-B5D80BE8E68E}" type="datetimeFigureOut">
              <a:rPr lang="ru-RU" smtClean="0"/>
              <a:t>12.01.2018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2302-442E-4329-A14B-0E20400149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082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0569B-63D1-4567-A18B-B5D80BE8E68E}" type="datetimeFigureOut">
              <a:rPr lang="ru-RU" smtClean="0"/>
              <a:t>12.01.2018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2302-442E-4329-A14B-0E20400149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2066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0569B-63D1-4567-A18B-B5D80BE8E68E}" type="datetimeFigureOut">
              <a:rPr lang="ru-RU" smtClean="0"/>
              <a:t>12.01.2018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2302-442E-4329-A14B-0E20400149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077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0569B-63D1-4567-A18B-B5D80BE8E68E}" type="datetimeFigureOut">
              <a:rPr lang="ru-RU" smtClean="0"/>
              <a:t>12.01.2018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2302-442E-4329-A14B-0E20400149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523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0569B-63D1-4567-A18B-B5D80BE8E68E}" type="datetimeFigureOut">
              <a:rPr lang="ru-RU" smtClean="0"/>
              <a:t>12.01.2018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2302-442E-4329-A14B-0E20400149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1043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0569B-63D1-4567-A18B-B5D80BE8E68E}" type="datetimeFigureOut">
              <a:rPr lang="ru-RU" smtClean="0"/>
              <a:t>12.01.2018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2302-442E-4329-A14B-0E20400149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036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0569B-63D1-4567-A18B-B5D80BE8E68E}" type="datetimeFigureOut">
              <a:rPr lang="ru-RU" smtClean="0"/>
              <a:t>12.01.2018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F2302-442E-4329-A14B-0E20400149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1784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emf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>
          <a:gsLst>
            <a:gs pos="5000">
              <a:schemeClr val="accent1">
                <a:lumMod val="0"/>
                <a:lumOff val="100000"/>
              </a:schemeClr>
            </a:gs>
            <a:gs pos="46000">
              <a:schemeClr val="bg1"/>
            </a:gs>
            <a:gs pos="92000">
              <a:srgbClr val="1371E2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48" y="8128398"/>
            <a:ext cx="6858000" cy="160560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09728" y="5364847"/>
            <a:ext cx="663244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0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УСЛОВИЯ:</a:t>
            </a:r>
          </a:p>
          <a:p>
            <a:pPr marL="342900" indent="-342900" algn="just">
              <a:buFont typeface="Symbol" panose="05050102010706020507" pitchFamily="18" charset="2"/>
              <a:buChar char=""/>
            </a:pPr>
            <a:r>
              <a:rPr lang="ru-RU" sz="10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Подарочный сертификат Курорт-Экспресс </a:t>
            </a:r>
            <a:r>
              <a:rPr lang="ru-RU" sz="1000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принимается </a:t>
            </a:r>
            <a:r>
              <a:rPr lang="ru-RU" sz="10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в качестве оплаты </a:t>
            </a:r>
            <a:r>
              <a:rPr lang="ru-RU" sz="1000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санаторно-курортной путевки </a:t>
            </a:r>
            <a:r>
              <a:rPr lang="ru-RU" sz="10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исключительно в офисе Курорт-Экспресс  г. Обнинск, ул. Курчатова 18А.</a:t>
            </a:r>
            <a:endParaRPr lang="ru-RU" sz="10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Symbol" panose="05050102010706020507" pitchFamily="18" charset="2"/>
              <a:buChar char=""/>
            </a:pPr>
            <a:r>
              <a:rPr lang="ru-RU" sz="1000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Подарочный сертификат, </a:t>
            </a:r>
            <a:r>
              <a:rPr lang="ru-RU" sz="10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являются авансовым платежом, подлежащим зачёту в счёт оплаты Услуг при обращении Держателей, с учётом соблюдения данных Правил и условий.</a:t>
            </a:r>
            <a:endParaRPr lang="ru-RU" sz="10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Symbol" panose="05050102010706020507" pitchFamily="18" charset="2"/>
              <a:buChar char=""/>
            </a:pPr>
            <a:r>
              <a:rPr lang="ru-RU" sz="10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Срок действия Сертификата – до </a:t>
            </a:r>
            <a:r>
              <a:rPr lang="ru-RU" sz="1000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30 июля 2018 </a:t>
            </a:r>
            <a:r>
              <a:rPr lang="ru-RU" sz="10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года. По истечению срока действия Подарочные карты считаются недействительными и не принимаются в качестве оплаты.</a:t>
            </a:r>
            <a:endParaRPr lang="ru-RU" sz="10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Symbol" panose="05050102010706020507" pitchFamily="18" charset="2"/>
              <a:buChar char=""/>
            </a:pPr>
            <a:r>
              <a:rPr lang="ru-RU" sz="10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Допускается суммирование нескольких Сертификатов в счёт оплаты Услуг Продавца.</a:t>
            </a:r>
            <a:endParaRPr lang="ru-RU" sz="10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Symbol" panose="05050102010706020507" pitchFamily="18" charset="2"/>
              <a:buChar char=""/>
            </a:pPr>
            <a:r>
              <a:rPr lang="ru-RU" sz="10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При заказе Услуг на стоимость больше номинала Сертификата, разница в денежном эквиваленте доплачивается Держателем Сертификата.</a:t>
            </a:r>
            <a:endParaRPr lang="ru-RU" sz="10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Symbol" panose="05050102010706020507" pitchFamily="18" charset="2"/>
              <a:buChar char=""/>
            </a:pPr>
            <a:r>
              <a:rPr lang="ru-RU" sz="10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Частичное использование номинала Сертификата не предусмотрено. При заказе Держателем Сертификата Услуг стоимостью меньше номинала Сертификата, разница в денежном эквиваленте не компенсируется и денежные средства Держателю не возвращаются.</a:t>
            </a:r>
            <a:endParaRPr lang="ru-RU" sz="10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Symbol" panose="05050102010706020507" pitchFamily="18" charset="2"/>
              <a:buChar char=""/>
            </a:pPr>
            <a:r>
              <a:rPr lang="ru-RU" sz="10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Сертификаты не подлежат обмену на денежные средства или другие Подарочные карты.</a:t>
            </a:r>
            <a:endParaRPr lang="ru-RU" sz="10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Symbol" panose="05050102010706020507" pitchFamily="18" charset="2"/>
              <a:buChar char=""/>
            </a:pPr>
            <a:r>
              <a:rPr lang="ru-RU" sz="10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Денежные средства, уплаченные Покупателем за Сертификат, по истечении срока его действия не возвращаются, и не могут быть зачислены в счет приобретения </a:t>
            </a:r>
            <a:r>
              <a:rPr lang="ru-RU" sz="1000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нового </a:t>
            </a:r>
            <a:r>
              <a:rPr lang="ru-RU" sz="10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Сертификата.</a:t>
            </a:r>
            <a:endParaRPr lang="ru-RU" sz="10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7264" y="478064"/>
            <a:ext cx="6534912" cy="1768313"/>
          </a:xfrm>
          <a:prstGeom prst="rect">
            <a:avLst/>
          </a:prstGeom>
          <a:noFill/>
        </p:spPr>
        <p:txBody>
          <a:bodyPr wrap="square" lIns="91440" tIns="45720" rIns="91440" bIns="45720" numCol="1">
            <a:prstTxWarp prst="textButtonPour">
              <a:avLst/>
            </a:prstTxWarp>
            <a:spAutoFit/>
          </a:bodyPr>
          <a:lstStyle/>
          <a:p>
            <a:pPr algn="ctr"/>
            <a:r>
              <a:rPr lang="ru-RU" sz="54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Подарочный</a:t>
            </a:r>
          </a:p>
          <a:p>
            <a:pPr algn="ctr"/>
            <a:r>
              <a:rPr lang="ru-RU" sz="54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СЕРТИФИКАТ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104900" y="2061710"/>
            <a:ext cx="49179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1371E2"/>
                </a:solidFill>
              </a:rPr>
              <a:t>Владелец: </a:t>
            </a:r>
            <a:r>
              <a:rPr lang="ru-RU" b="1" u="sng" dirty="0" smtClean="0">
                <a:solidFill>
                  <a:srgbClr val="1371E2"/>
                </a:solidFill>
              </a:rPr>
              <a:t>Фисенко Екатерина Михайловна</a:t>
            </a:r>
            <a:endParaRPr lang="ru-RU" b="1" u="sng" dirty="0">
              <a:solidFill>
                <a:srgbClr val="1371E2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79" y="3917435"/>
            <a:ext cx="1000155" cy="328176"/>
          </a:xfrm>
          <a:prstGeom prst="rect">
            <a:avLst/>
          </a:prstGeom>
          <a:noFill/>
          <a:effectLst>
            <a:glow>
              <a:schemeClr val="accent1"/>
            </a:glow>
            <a:outerShdw blurRad="774700" sx="200000" sy="200000" algn="ctr" rotWithShape="0">
              <a:schemeClr val="bg1"/>
            </a:outerShdw>
            <a:reflection endPos="0" dist="50800" dir="5400000" sy="-100000" algn="bl" rotWithShape="0"/>
          </a:effectLst>
        </p:spPr>
      </p:pic>
      <p:sp>
        <p:nvSpPr>
          <p:cNvPr id="11" name="Прямоугольник 10"/>
          <p:cNvSpPr/>
          <p:nvPr/>
        </p:nvSpPr>
        <p:spPr>
          <a:xfrm>
            <a:off x="4322997" y="4271884"/>
            <a:ext cx="20269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solidFill>
                  <a:srgbClr val="1371E2"/>
                </a:solidFill>
              </a:rPr>
              <a:t>№ в реестре </a:t>
            </a:r>
            <a:r>
              <a:rPr lang="ru-RU" sz="1200" dirty="0" smtClean="0">
                <a:solidFill>
                  <a:srgbClr val="1371E2"/>
                </a:solidFill>
              </a:rPr>
              <a:t>туроператоров</a:t>
            </a:r>
            <a:endParaRPr lang="ru-RU" sz="1200" dirty="0">
              <a:solidFill>
                <a:srgbClr val="1371E2"/>
              </a:solidFill>
            </a:endParaRPr>
          </a:p>
          <a:p>
            <a:pPr algn="ctr"/>
            <a:r>
              <a:rPr lang="ru-RU" sz="1200" b="1" dirty="0" smtClean="0">
                <a:solidFill>
                  <a:srgbClr val="1371E2"/>
                </a:solidFill>
              </a:rPr>
              <a:t>ВНТ </a:t>
            </a:r>
            <a:r>
              <a:rPr lang="ru-RU" sz="1200" b="1" dirty="0">
                <a:solidFill>
                  <a:srgbClr val="1371E2"/>
                </a:solidFill>
              </a:rPr>
              <a:t>№ 003257</a:t>
            </a:r>
            <a:r>
              <a:rPr lang="ru-RU" sz="1200" dirty="0">
                <a:solidFill>
                  <a:srgbClr val="1371E2"/>
                </a:solidFill>
              </a:rPr>
              <a:t> </a:t>
            </a:r>
          </a:p>
          <a:p>
            <a:pPr algn="ctr"/>
            <a:r>
              <a:rPr lang="ru-RU" sz="1200" dirty="0">
                <a:solidFill>
                  <a:srgbClr val="1371E2"/>
                </a:solidFill>
              </a:rPr>
              <a:t>+</a:t>
            </a:r>
            <a:r>
              <a:rPr lang="ru-RU" sz="1200" dirty="0" smtClean="0">
                <a:solidFill>
                  <a:srgbClr val="1371E2"/>
                </a:solidFill>
              </a:rPr>
              <a:t>7(48439)6-72-83</a:t>
            </a:r>
            <a:endParaRPr lang="ru-RU" sz="1200" dirty="0">
              <a:solidFill>
                <a:srgbClr val="1371E2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3514" y="3894279"/>
            <a:ext cx="752658" cy="571716"/>
          </a:xfrm>
          <a:prstGeom prst="rect">
            <a:avLst/>
          </a:prstGeom>
          <a:effectLst>
            <a:outerShdw blurRad="838200" sx="200000" sy="200000" algn="ctr" rotWithShape="0">
              <a:schemeClr val="bg1">
                <a:alpha val="81000"/>
              </a:scheme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4217653" y="5044719"/>
            <a:ext cx="22562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</a:rPr>
              <a:t>Директор ______  Кокарев А.Ю.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0403" y="4675387"/>
            <a:ext cx="22562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</a:rPr>
              <a:t>Генеральный директор</a:t>
            </a:r>
          </a:p>
          <a:p>
            <a:r>
              <a:rPr lang="ru-RU" sz="1200">
                <a:solidFill>
                  <a:schemeClr val="bg1"/>
                </a:solidFill>
              </a:rPr>
              <a:t>с</a:t>
            </a:r>
            <a:r>
              <a:rPr lang="ru-RU" sz="1200" smtClean="0">
                <a:solidFill>
                  <a:schemeClr val="bg1"/>
                </a:solidFill>
              </a:rPr>
              <a:t>анатория «Воробьево»</a:t>
            </a:r>
            <a:endParaRPr lang="ru-RU" sz="1200" dirty="0" smtClean="0">
              <a:solidFill>
                <a:schemeClr val="bg1"/>
              </a:solidFill>
            </a:endParaRPr>
          </a:p>
          <a:p>
            <a:r>
              <a:rPr lang="ru-RU" sz="1200" dirty="0" smtClean="0">
                <a:solidFill>
                  <a:schemeClr val="bg1"/>
                </a:solidFill>
              </a:rPr>
              <a:t> ______  Куликов И.Е.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75488" y="2563368"/>
            <a:ext cx="5998464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solidFill>
                  <a:srgbClr val="1371E2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Настоящий сертификат дает Вам право на приобретение </a:t>
            </a:r>
            <a:r>
              <a:rPr lang="ru-RU" sz="1200" dirty="0" smtClean="0">
                <a:solidFill>
                  <a:srgbClr val="1371E2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санаторно-курортной путевки </a:t>
            </a:r>
            <a:r>
              <a:rPr lang="ru-RU" sz="1200" b="1" dirty="0" smtClean="0">
                <a:solidFill>
                  <a:srgbClr val="1371E2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«Мать и дитя» </a:t>
            </a:r>
            <a:r>
              <a:rPr lang="ru-RU" sz="1200" dirty="0" smtClean="0">
                <a:solidFill>
                  <a:srgbClr val="1371E2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(с лечением) на 7 дней в</a:t>
            </a:r>
          </a:p>
          <a:p>
            <a:pPr algn="ctr"/>
            <a:r>
              <a:rPr lang="ru-RU" sz="4000" b="1" i="1" dirty="0" smtClean="0">
                <a:solidFill>
                  <a:srgbClr val="1371E2"/>
                </a:solidFill>
                <a:latin typeface="Impact" panose="020B0806030902050204" pitchFamily="34" charset="0"/>
                <a:ea typeface="Times New Roman" panose="02020603050405020304" pitchFamily="18" charset="0"/>
              </a:rPr>
              <a:t>Санатории «Воробьёво»</a:t>
            </a:r>
            <a:endParaRPr lang="ru-RU" sz="4000" i="1" dirty="0">
              <a:solidFill>
                <a:srgbClr val="1371E2"/>
              </a:solidFill>
              <a:latin typeface="Impact" panose="020B080603090205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ru-RU" sz="1200" dirty="0">
                <a:solidFill>
                  <a:srgbClr val="1371E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Данный </a:t>
            </a:r>
            <a:r>
              <a:rPr lang="ru-RU" sz="1200" b="1" dirty="0">
                <a:solidFill>
                  <a:srgbClr val="1371E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сертификат является именным и действует </a:t>
            </a:r>
            <a:r>
              <a:rPr lang="ru-RU" sz="1200" b="1" dirty="0" smtClean="0">
                <a:solidFill>
                  <a:srgbClr val="1371E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 30 июля </a:t>
            </a:r>
            <a:r>
              <a:rPr lang="ru-RU" sz="1200" dirty="0" smtClean="0">
                <a:solidFill>
                  <a:srgbClr val="1371E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2018 </a:t>
            </a:r>
            <a:r>
              <a:rPr lang="ru-RU" sz="1200" dirty="0">
                <a:solidFill>
                  <a:srgbClr val="1371E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года</a:t>
            </a:r>
          </a:p>
        </p:txBody>
      </p:sp>
    </p:spTree>
    <p:extLst>
      <p:ext uri="{BB962C8B-B14F-4D97-AF65-F5344CB8AC3E}">
        <p14:creationId xmlns:p14="http://schemas.microsoft.com/office/powerpoint/2010/main" val="2383511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</TotalTime>
  <Words>240</Words>
  <Application>Microsoft Office PowerPoint</Application>
  <PresentationFormat>Лист A4 (210x297 мм)</PresentationFormat>
  <Paragraphs>23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Impact</vt:lpstr>
      <vt:lpstr>Symbol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Фотоальбом</dc:title>
  <dc:creator>Alex Kokarev</dc:creator>
  <cp:lastModifiedBy>Alex Kokarev</cp:lastModifiedBy>
  <cp:revision>7</cp:revision>
  <cp:lastPrinted>2018-01-12T08:14:48Z</cp:lastPrinted>
  <dcterms:created xsi:type="dcterms:W3CDTF">2017-04-19T12:02:45Z</dcterms:created>
  <dcterms:modified xsi:type="dcterms:W3CDTF">2018-01-12T08:19:31Z</dcterms:modified>
</cp:coreProperties>
</file>